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4"/>
  </p:sldMasterIdLst>
  <p:notesMasterIdLst>
    <p:notesMasterId r:id="rId11"/>
  </p:notesMasterIdLst>
  <p:handoutMasterIdLst>
    <p:handoutMasterId r:id="rId12"/>
  </p:handoutMasterIdLst>
  <p:sldIdLst>
    <p:sldId id="294" r:id="rId5"/>
    <p:sldId id="275" r:id="rId6"/>
    <p:sldId id="299" r:id="rId7"/>
    <p:sldId id="298" r:id="rId8"/>
    <p:sldId id="300" r:id="rId9"/>
    <p:sldId id="301" r:id="rId1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142">
          <p15:clr>
            <a:srgbClr val="A4A3A4"/>
          </p15:clr>
        </p15:guide>
        <p15:guide id="2" orient="horz" pos="4027">
          <p15:clr>
            <a:srgbClr val="A4A3A4"/>
          </p15:clr>
        </p15:guide>
        <p15:guide id="3" orient="horz" pos="1698">
          <p15:clr>
            <a:srgbClr val="A4A3A4"/>
          </p15:clr>
        </p15:guide>
        <p15:guide id="4" orient="horz" pos="152">
          <p15:clr>
            <a:srgbClr val="A4A3A4"/>
          </p15:clr>
        </p15:guide>
        <p15:guide id="5" orient="horz" pos="2790">
          <p15:clr>
            <a:srgbClr val="A4A3A4"/>
          </p15:clr>
        </p15:guide>
        <p15:guide id="6" orient="horz" pos="604">
          <p15:clr>
            <a:srgbClr val="A4A3A4"/>
          </p15:clr>
        </p15:guide>
        <p15:guide id="7" pos="5616">
          <p15:clr>
            <a:srgbClr val="A4A3A4"/>
          </p15:clr>
        </p15:guide>
        <p15:guide id="8" pos="136">
          <p15:clr>
            <a:srgbClr val="A4A3A4"/>
          </p15:clr>
        </p15:guide>
        <p15:guide id="9" pos="589">
          <p15:clr>
            <a:srgbClr val="A4A3A4"/>
          </p15:clr>
        </p15:guide>
        <p15:guide id="10" pos="4453">
          <p15:clr>
            <a:srgbClr val="A4A3A4"/>
          </p15:clr>
        </p15:guide>
        <p15:guide id="11" pos="5163">
          <p15:clr>
            <a:srgbClr val="A4A3A4"/>
          </p15:clr>
        </p15:guide>
        <p15:guide id="12" pos="46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0504E"/>
    <a:srgbClr val="4E4E4E"/>
    <a:srgbClr val="404040"/>
    <a:srgbClr val="004C97"/>
    <a:srgbClr val="63666A"/>
    <a:srgbClr val="99D6EA"/>
    <a:srgbClr val="505050"/>
    <a:srgbClr val="A7A8AA"/>
    <a:srgbClr val="003087"/>
    <a:srgbClr val="0F2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3"/>
  </p:normalViewPr>
  <p:slideViewPr>
    <p:cSldViewPr snapToGrid="0" snapToObjects="1" showGuides="1">
      <p:cViewPr varScale="1">
        <p:scale>
          <a:sx n="67" d="100"/>
          <a:sy n="67" d="100"/>
        </p:scale>
        <p:origin x="1287" y="42"/>
      </p:cViewPr>
      <p:guideLst>
        <p:guide orient="horz" pos="4142"/>
        <p:guide orient="horz" pos="4027"/>
        <p:guide orient="horz" pos="1698"/>
        <p:guide orient="horz" pos="152"/>
        <p:guide orient="horz" pos="2790"/>
        <p:guide orient="horz" pos="604"/>
        <p:guide pos="5616"/>
        <p:guide pos="136"/>
        <p:guide pos="589"/>
        <p:guide pos="4453"/>
        <p:guide pos="5163"/>
        <p:guide pos="463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DBB872F3-6144-3148-BC13-C063BA20AE80}" type="datetimeFigureOut">
              <a:rPr lang="en-US"/>
              <a:pPr>
                <a:defRPr/>
              </a:pPr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0ACDB0ED-0BEE-9846-B9EA-5C7BFF062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645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31CFD29-8380-B24A-89EC-384D8B8A981B}" type="datetimeFigureOut">
              <a:rPr lang="en-US"/>
              <a:pPr>
                <a:defRPr/>
              </a:pPr>
              <a:t>7/12/2023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CAD08E57-B576-F641-BEA6-C3D752DF7F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40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Geneva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4" y="4963772"/>
            <a:ext cx="8499231" cy="1529241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20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896936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951841"/>
            <a:ext cx="8499232" cy="1003049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32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14-0218-16D.l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6" b="25769"/>
          <a:stretch/>
        </p:blipFill>
        <p:spPr>
          <a:xfrm>
            <a:off x="-17762" y="817011"/>
            <a:ext cx="9189720" cy="2966102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1" y="249843"/>
            <a:ext cx="9010786" cy="30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4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958849"/>
            <a:ext cx="3027894" cy="50226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3542712" y="958850"/>
            <a:ext cx="5347605" cy="502267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984"/>
              </a:spcBef>
              <a:defRPr sz="2400">
                <a:solidFill>
                  <a:srgbClr val="505050"/>
                </a:solidFill>
              </a:defRPr>
            </a:lvl1pPr>
            <a:lvl2pPr>
              <a:spcBef>
                <a:spcPts val="984"/>
              </a:spcBef>
              <a:defRPr sz="2200">
                <a:solidFill>
                  <a:srgbClr val="505050"/>
                </a:solidFill>
              </a:defRPr>
            </a:lvl2pPr>
            <a:lvl3pPr>
              <a:spcBef>
                <a:spcPts val="984"/>
              </a:spcBef>
              <a:defRPr sz="2000">
                <a:solidFill>
                  <a:srgbClr val="505050"/>
                </a:solidFill>
              </a:defRPr>
            </a:lvl3pPr>
            <a:lvl4pPr>
              <a:spcBef>
                <a:spcPts val="984"/>
              </a:spcBef>
              <a:defRPr sz="1800">
                <a:solidFill>
                  <a:srgbClr val="505050"/>
                </a:solidFill>
              </a:defRPr>
            </a:lvl4pPr>
            <a:lvl5pPr marL="2057400" indent="-228600">
              <a:spcBef>
                <a:spcPts val="984"/>
              </a:spcBef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6"/>
          </p:nvPr>
        </p:nvSpPr>
        <p:spPr>
          <a:xfrm>
            <a:off x="736827" y="6504213"/>
            <a:ext cx="675368" cy="241300"/>
          </a:xfrm>
        </p:spPr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fld id="{09EA2773-F02A-CC43-B1C5-479A1F34EDA7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1530601" y="6504213"/>
            <a:ext cx="6262119" cy="250031"/>
          </a:xfrm>
        </p:spPr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fld id="{979A04A2-726F-2143-A443-7788AF2717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254026"/>
            <a:ext cx="8686800" cy="42787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A6277B28-07F0-1A40-A152-F179A1370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1947" y="6258848"/>
            <a:ext cx="1108394" cy="1991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C5D535-9066-B247-8A94-392C689516EB}"/>
              </a:ext>
            </a:extLst>
          </p:cNvPr>
          <p:cNvSpPr/>
          <p:nvPr userDrawn="1"/>
        </p:nvSpPr>
        <p:spPr>
          <a:xfrm>
            <a:off x="214491" y="6323962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3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224073" y="971550"/>
            <a:ext cx="8686800" cy="3726717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4943005"/>
            <a:ext cx="8686800" cy="10912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736827" y="6504213"/>
            <a:ext cx="675368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8FEA58B7-095F-6844-8E3C-8A1DDD22BF89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6504213"/>
            <a:ext cx="6251958" cy="24287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2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6504213"/>
            <a:ext cx="414338" cy="23728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251752"/>
            <a:ext cx="8686800" cy="42787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496DF85D-9E15-6943-AE30-0ED88E91D4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1947" y="6258848"/>
            <a:ext cx="1108394" cy="1991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D5FCF3-4E2F-704F-BE1D-3307737332FD}"/>
              </a:ext>
            </a:extLst>
          </p:cNvPr>
          <p:cNvSpPr/>
          <p:nvPr userDrawn="1"/>
        </p:nvSpPr>
        <p:spPr>
          <a:xfrm>
            <a:off x="214491" y="6323962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15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6827" y="6504213"/>
            <a:ext cx="675368" cy="241300"/>
          </a:xfrm>
        </p:spPr>
        <p:txBody>
          <a:bodyPr/>
          <a:lstStyle/>
          <a:p>
            <a:pPr>
              <a:defRPr/>
            </a:pPr>
            <a:fld id="{3C7E1B65-1920-CF40-87B8-818D6517E0EA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2" y="6504213"/>
            <a:ext cx="6260399" cy="242873"/>
          </a:xfrm>
        </p:spPr>
        <p:txBody>
          <a:bodyPr/>
          <a:lstStyle/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22250" y="254000"/>
            <a:ext cx="8675688" cy="5802923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7195FC8E-A302-604F-B566-3B477A1532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1947" y="6258848"/>
            <a:ext cx="1108394" cy="1991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2A4A72-F504-5545-BC7E-7E2B7738B172}"/>
              </a:ext>
            </a:extLst>
          </p:cNvPr>
          <p:cNvSpPr/>
          <p:nvPr userDrawn="1"/>
        </p:nvSpPr>
        <p:spPr>
          <a:xfrm>
            <a:off x="214491" y="6323962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21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Extra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8FDACF-6E1B-814B-BDB6-B66F2ED862D6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3" y="6504213"/>
            <a:ext cx="6272278" cy="242873"/>
          </a:xfrm>
        </p:spPr>
        <p:txBody>
          <a:bodyPr/>
          <a:lstStyle/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51752"/>
            <a:ext cx="8686800" cy="42787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205694" y="271556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1979425" y="271556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3753205" y="271556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4"/>
          <p:cNvSpPr>
            <a:spLocks noGrp="1"/>
          </p:cNvSpPr>
          <p:nvPr>
            <p:ph type="pic" sz="quarter" idx="22"/>
          </p:nvPr>
        </p:nvSpPr>
        <p:spPr>
          <a:xfrm>
            <a:off x="5534456" y="271556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00765" y="271556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205694" y="972176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1979425" y="972176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3753205" y="972176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5534456" y="972176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7300765" y="972176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205694" y="444880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4"/>
          <p:cNvSpPr>
            <a:spLocks noGrp="1"/>
          </p:cNvSpPr>
          <p:nvPr>
            <p:ph type="pic" sz="quarter" idx="25"/>
          </p:nvPr>
        </p:nvSpPr>
        <p:spPr>
          <a:xfrm>
            <a:off x="1979425" y="444880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753205" y="444880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4"/>
          <p:cNvSpPr>
            <a:spLocks noGrp="1"/>
          </p:cNvSpPr>
          <p:nvPr>
            <p:ph type="pic" sz="quarter" idx="27"/>
          </p:nvPr>
        </p:nvSpPr>
        <p:spPr>
          <a:xfrm>
            <a:off x="5534456" y="444880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4"/>
          <p:cNvSpPr>
            <a:spLocks noGrp="1"/>
          </p:cNvSpPr>
          <p:nvPr>
            <p:ph type="pic" sz="quarter" idx="28"/>
          </p:nvPr>
        </p:nvSpPr>
        <p:spPr>
          <a:xfrm>
            <a:off x="7300765" y="444880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:a16="http://schemas.microsoft.com/office/drawing/2014/main" id="{B79370FC-E149-604A-B4F3-08DEA3D84B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1947" y="6258848"/>
            <a:ext cx="1108394" cy="19914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6FF585D-DDCF-264A-ADC6-3B99862B5097}"/>
              </a:ext>
            </a:extLst>
          </p:cNvPr>
          <p:cNvSpPr/>
          <p:nvPr userDrawn="1"/>
        </p:nvSpPr>
        <p:spPr>
          <a:xfrm>
            <a:off x="214491" y="6323962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6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4" y="4963772"/>
            <a:ext cx="8499231" cy="1529241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20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896936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951841"/>
            <a:ext cx="8499232" cy="1003049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32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rcRect t="27868" b="27868"/>
          <a:stretch/>
        </p:blipFill>
        <p:spPr>
          <a:xfrm>
            <a:off x="-17762" y="817011"/>
            <a:ext cx="9189720" cy="2966102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1" y="249843"/>
            <a:ext cx="9010786" cy="30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4" y="4963772"/>
            <a:ext cx="8499231" cy="1529241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20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896936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951841"/>
            <a:ext cx="8499232" cy="1003049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32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4599" b="36987"/>
          <a:stretch/>
        </p:blipFill>
        <p:spPr>
          <a:xfrm>
            <a:off x="-17762" y="817011"/>
            <a:ext cx="9189720" cy="29661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1" y="249843"/>
            <a:ext cx="9010786" cy="30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2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4" y="4963772"/>
            <a:ext cx="8499231" cy="1529241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20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896936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951841"/>
            <a:ext cx="8499232" cy="1003049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32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0916" b="40730"/>
          <a:stretch/>
        </p:blipFill>
        <p:spPr>
          <a:xfrm>
            <a:off x="-17762" y="817011"/>
            <a:ext cx="9189720" cy="2966102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1" y="249843"/>
            <a:ext cx="9010786" cy="30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1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4" y="4963772"/>
            <a:ext cx="8499231" cy="1529241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20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896936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951841"/>
            <a:ext cx="8499232" cy="1003049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32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6134" b="35512"/>
          <a:stretch/>
        </p:blipFill>
        <p:spPr>
          <a:xfrm>
            <a:off x="-17762" y="817011"/>
            <a:ext cx="9189720" cy="2966102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1" y="249843"/>
            <a:ext cx="9010786" cy="30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63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4" y="4963772"/>
            <a:ext cx="8499231" cy="1529241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20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896936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951841"/>
            <a:ext cx="8499232" cy="1003049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32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39239" b="12407"/>
          <a:stretch/>
        </p:blipFill>
        <p:spPr>
          <a:xfrm>
            <a:off x="-17762" y="817011"/>
            <a:ext cx="9189720" cy="2966102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1" y="249843"/>
            <a:ext cx="9010786" cy="30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1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4" y="4963772"/>
            <a:ext cx="8499231" cy="1529241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20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896936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951841"/>
            <a:ext cx="8499232" cy="1003049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32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rcRect l="7732" r="7732"/>
          <a:stretch/>
        </p:blipFill>
        <p:spPr>
          <a:xfrm>
            <a:off x="-17762" y="817011"/>
            <a:ext cx="9189720" cy="2966102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1" y="249843"/>
            <a:ext cx="9010786" cy="30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72513" cy="5059363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984"/>
              </a:spcBef>
              <a:defRPr sz="2400">
                <a:solidFill>
                  <a:srgbClr val="505050"/>
                </a:solidFill>
              </a:defRPr>
            </a:lvl1pPr>
            <a:lvl2pPr>
              <a:spcBef>
                <a:spcPts val="984"/>
              </a:spcBef>
              <a:defRPr sz="2200">
                <a:solidFill>
                  <a:srgbClr val="505050"/>
                </a:solidFill>
              </a:defRPr>
            </a:lvl2pPr>
            <a:lvl3pPr>
              <a:spcBef>
                <a:spcPts val="984"/>
              </a:spcBef>
              <a:defRPr sz="2000">
                <a:solidFill>
                  <a:srgbClr val="505050"/>
                </a:solidFill>
              </a:defRPr>
            </a:lvl3pPr>
            <a:lvl4pPr>
              <a:spcBef>
                <a:spcPts val="984"/>
              </a:spcBef>
              <a:defRPr sz="1800">
                <a:solidFill>
                  <a:srgbClr val="505050"/>
                </a:solidFill>
              </a:defRPr>
            </a:lvl4pPr>
            <a:lvl5pPr marL="2057400" indent="-228600">
              <a:spcBef>
                <a:spcPts val="984"/>
              </a:spcBef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251752"/>
            <a:ext cx="8686800" cy="42787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6504213"/>
            <a:ext cx="675368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7ADAB69-348E-2C41-AF41-E98D046040A4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6504213"/>
            <a:ext cx="6262118" cy="24287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2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6504213"/>
            <a:ext cx="414338" cy="23728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9CC9F3FA-594D-7948-B9BB-A349A58089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1947" y="6258848"/>
            <a:ext cx="1108394" cy="1991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ED55EB-E5AE-1140-8A4A-A11133DEEC2F}"/>
              </a:ext>
            </a:extLst>
          </p:cNvPr>
          <p:cNvSpPr/>
          <p:nvPr userDrawn="1"/>
        </p:nvSpPr>
        <p:spPr>
          <a:xfrm>
            <a:off x="214491" y="6323962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2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971550"/>
            <a:ext cx="4206240" cy="3633788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984"/>
              </a:spcBef>
              <a:defRPr sz="2400">
                <a:solidFill>
                  <a:srgbClr val="505050"/>
                </a:solidFill>
              </a:defRPr>
            </a:lvl1pPr>
            <a:lvl2pPr>
              <a:spcBef>
                <a:spcPts val="984"/>
              </a:spcBef>
              <a:defRPr sz="2200">
                <a:solidFill>
                  <a:srgbClr val="505050"/>
                </a:solidFill>
              </a:defRPr>
            </a:lvl2pPr>
            <a:lvl3pPr>
              <a:spcBef>
                <a:spcPts val="984"/>
              </a:spcBef>
              <a:defRPr sz="2000">
                <a:solidFill>
                  <a:srgbClr val="505050"/>
                </a:solidFill>
              </a:defRPr>
            </a:lvl3pPr>
            <a:lvl4pPr>
              <a:spcBef>
                <a:spcPts val="984"/>
              </a:spcBef>
              <a:defRPr sz="1800">
                <a:solidFill>
                  <a:srgbClr val="505050"/>
                </a:solidFill>
              </a:defRPr>
            </a:lvl4pPr>
            <a:lvl5pPr marL="2057400" indent="-228600">
              <a:spcBef>
                <a:spcPts val="984"/>
              </a:spcBef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4692452" y="971550"/>
            <a:ext cx="4215383" cy="3633788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984"/>
              </a:spcBef>
              <a:defRPr sz="2400">
                <a:solidFill>
                  <a:srgbClr val="505050"/>
                </a:solidFill>
              </a:defRPr>
            </a:lvl1pPr>
            <a:lvl2pPr>
              <a:spcBef>
                <a:spcPts val="984"/>
              </a:spcBef>
              <a:defRPr sz="2200">
                <a:solidFill>
                  <a:srgbClr val="505050"/>
                </a:solidFill>
              </a:defRPr>
            </a:lvl2pPr>
            <a:lvl3pPr>
              <a:spcBef>
                <a:spcPts val="984"/>
              </a:spcBef>
              <a:defRPr sz="2000">
                <a:solidFill>
                  <a:srgbClr val="505050"/>
                </a:solidFill>
              </a:defRPr>
            </a:lvl3pPr>
            <a:lvl4pPr>
              <a:spcBef>
                <a:spcPts val="984"/>
              </a:spcBef>
              <a:defRPr sz="1800">
                <a:solidFill>
                  <a:srgbClr val="505050"/>
                </a:solidFill>
              </a:defRPr>
            </a:lvl4pPr>
            <a:lvl5pPr marL="2057400" indent="-228600">
              <a:spcBef>
                <a:spcPts val="984"/>
              </a:spcBef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9365" y="4765101"/>
            <a:ext cx="4205476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92450" y="4765101"/>
            <a:ext cx="4206239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6504213"/>
            <a:ext cx="675368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B099EE7B-C01A-E94A-AA76-2F04CF97FC05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2" y="6504213"/>
            <a:ext cx="6262118" cy="24287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2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6504213"/>
            <a:ext cx="414338" cy="23728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28600" y="251752"/>
            <a:ext cx="8686800" cy="42787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DA16756-E255-8B4F-A3A1-3BBDD1DB05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1947" y="6258848"/>
            <a:ext cx="1108394" cy="1991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E78866-2134-CA4E-800C-6577038C03A7}"/>
              </a:ext>
            </a:extLst>
          </p:cNvPr>
          <p:cNvSpPr/>
          <p:nvPr userDrawn="1"/>
        </p:nvSpPr>
        <p:spPr>
          <a:xfrm>
            <a:off x="214491" y="6323962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80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6504213"/>
            <a:ext cx="675368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E2EF4938-6162-EE4E-9ED3-73016E21644A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2" y="6504213"/>
            <a:ext cx="6260399" cy="24287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2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6504213"/>
            <a:ext cx="414338" cy="23728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3"/>
          <p:cNvSpPr txBox="1">
            <a:spLocks/>
          </p:cNvSpPr>
          <p:nvPr/>
        </p:nvSpPr>
        <p:spPr>
          <a:xfrm>
            <a:off x="6450013" y="4477484"/>
            <a:ext cx="1076325" cy="2413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215900" y="6258863"/>
            <a:ext cx="8699500" cy="197990"/>
            <a:chOff x="600217" y="6258863"/>
            <a:chExt cx="8297721" cy="188846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600217" y="6357936"/>
              <a:ext cx="7190785" cy="0"/>
            </a:xfrm>
            <a:prstGeom prst="line">
              <a:avLst/>
            </a:prstGeom>
            <a:ln w="76200" cmpd="sng">
              <a:solidFill>
                <a:srgbClr val="99D6E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6" descr="FermiLogo_RGB_NALBlue.png"/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781" y="6258863"/>
              <a:ext cx="1044157" cy="18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3" r:id="rId2"/>
    <p:sldLayoutId id="2147484124" r:id="rId3"/>
    <p:sldLayoutId id="2147484125" r:id="rId4"/>
    <p:sldLayoutId id="2147484126" r:id="rId5"/>
    <p:sldLayoutId id="2147484128" r:id="rId6"/>
    <p:sldLayoutId id="2147484127" r:id="rId7"/>
    <p:sldLayoutId id="2147484104" r:id="rId8"/>
    <p:sldLayoutId id="2147484105" r:id="rId9"/>
    <p:sldLayoutId id="2147484120" r:id="rId10"/>
    <p:sldLayoutId id="2147484103" r:id="rId11"/>
    <p:sldLayoutId id="2147484122" r:id="rId12"/>
    <p:sldLayoutId id="2147484116" r:id="rId13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700" b="1" kern="1200">
          <a:solidFill>
            <a:srgbClr val="2E5286"/>
          </a:solidFill>
          <a:latin typeface="Helvetica"/>
          <a:ea typeface="Geneva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7F7F7F"/>
          </a:solidFill>
          <a:latin typeface="Helvetica"/>
          <a:ea typeface="Geneva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ngladwyn/Fermilab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1924" y="5045612"/>
            <a:ext cx="8499231" cy="1390219"/>
          </a:xfrm>
        </p:spPr>
        <p:txBody>
          <a:bodyPr/>
          <a:lstStyle/>
          <a:p>
            <a:r>
              <a:rPr lang="en-US" sz="1600" dirty="0"/>
              <a:t>Benjamin Gladwyn</a:t>
            </a:r>
          </a:p>
          <a:p>
            <a:r>
              <a:rPr lang="en-US" sz="1600" dirty="0"/>
              <a:t>Wednesday Group Meeting</a:t>
            </a:r>
          </a:p>
          <a:p>
            <a:r>
              <a:rPr lang="en-US" sz="1600" dirty="0"/>
              <a:t>07/12/2023</a:t>
            </a:r>
          </a:p>
          <a:p>
            <a:r>
              <a:rPr lang="en-US" sz="1400" dirty="0" err="1">
                <a:hlinkClick r:id="rId2"/>
              </a:rPr>
              <a:t>bengladwyn</a:t>
            </a:r>
            <a:r>
              <a:rPr lang="en-US" sz="1400" dirty="0">
                <a:hlinkClick r:id="rId2"/>
              </a:rPr>
              <a:t>/Fermilab: Measuring the properties of Ferrites for RF cavities (github.com)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Measurements of Energy Losses in Ferrite Samples</a:t>
            </a:r>
          </a:p>
        </p:txBody>
      </p:sp>
    </p:spTree>
    <p:extLst>
      <p:ext uri="{BB962C8B-B14F-4D97-AF65-F5344CB8AC3E}">
        <p14:creationId xmlns:p14="http://schemas.microsoft.com/office/powerpoint/2010/main" val="1989597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1" y="1002372"/>
            <a:ext cx="8286108" cy="5059363"/>
          </a:xfrm>
        </p:spPr>
        <p:txBody>
          <a:bodyPr/>
          <a:lstStyle/>
          <a:p>
            <a:pPr>
              <a:buAutoNum type="arabicPeriod"/>
            </a:pPr>
            <a:r>
              <a:rPr lang="en-US" sz="1800" dirty="0"/>
              <a:t>Measure s-parameters of empty holder and when sample is present</a:t>
            </a:r>
            <a:endParaRPr lang="en-US" sz="1600" dirty="0"/>
          </a:p>
          <a:p>
            <a:pPr>
              <a:buAutoNum type="arabicPeriod"/>
            </a:pPr>
            <a:r>
              <a:rPr lang="en-US" sz="1800" dirty="0"/>
              <a:t>Manipulate phases to realize phases of the garnet sample only</a:t>
            </a:r>
            <a:endParaRPr lang="en-US" sz="20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82574"/>
            <a:ext cx="8686800" cy="427877"/>
          </a:xfrm>
        </p:spPr>
        <p:txBody>
          <a:bodyPr/>
          <a:lstStyle/>
          <a:p>
            <a:r>
              <a:rPr lang="en-US" sz="1950" dirty="0"/>
              <a:t>Relative Permittivity and Permeability Measurements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Benjamin Gladwyn | </a:t>
            </a:r>
            <a:r>
              <a:rPr lang="en-US" sz="1200" dirty="0"/>
              <a:t>Wednesday Group Meeting</a:t>
            </a:r>
          </a:p>
          <a:p>
            <a:pPr>
              <a:defRPr/>
            </a:pP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31CB52-81C9-290B-00B6-34F54A2CAC5C}"/>
              </a:ext>
            </a:extLst>
          </p:cNvPr>
          <p:cNvSpPr/>
          <p:nvPr/>
        </p:nvSpPr>
        <p:spPr>
          <a:xfrm>
            <a:off x="1252113" y="1811263"/>
            <a:ext cx="1963510" cy="112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Phase of ½ inch sample + fittings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5D1E83-F15C-EFE9-CBD5-989769DD65D4}"/>
              </a:ext>
            </a:extLst>
          </p:cNvPr>
          <p:cNvSpPr/>
          <p:nvPr/>
        </p:nvSpPr>
        <p:spPr>
          <a:xfrm>
            <a:off x="3607504" y="1800016"/>
            <a:ext cx="2122719" cy="112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Phase of empty holder and fittings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08CCFC-6D9A-FD98-58E1-E68120FD7060}"/>
              </a:ext>
            </a:extLst>
          </p:cNvPr>
          <p:cNvSpPr/>
          <p:nvPr/>
        </p:nvSpPr>
        <p:spPr>
          <a:xfrm>
            <a:off x="6122104" y="1800016"/>
            <a:ext cx="1963510" cy="112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Calculated phase of ½ inch of air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6FA38C-48EE-FD6C-69CE-625B0168B0D7}"/>
                  </a:ext>
                </a:extLst>
              </p:cNvPr>
              <p:cNvSpPr txBox="1"/>
              <p:nvPr/>
            </p:nvSpPr>
            <p:spPr>
              <a:xfrm>
                <a:off x="3147130" y="2133538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6FA38C-48EE-FD6C-69CE-625B0168B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130" y="2133538"/>
                <a:ext cx="48282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397E7B-B860-9C9F-2103-9411EFB3F7DA}"/>
                  </a:ext>
                </a:extLst>
              </p:cNvPr>
              <p:cNvSpPr txBox="1"/>
              <p:nvPr/>
            </p:nvSpPr>
            <p:spPr>
              <a:xfrm>
                <a:off x="5684752" y="2144786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397E7B-B860-9C9F-2103-9411EFB3F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52" y="2144786"/>
                <a:ext cx="48282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1DC7093-AE51-F0CA-C1E7-9C451C9E69A4}"/>
              </a:ext>
            </a:extLst>
          </p:cNvPr>
          <p:cNvSpPr txBox="1"/>
          <p:nvPr/>
        </p:nvSpPr>
        <p:spPr>
          <a:xfrm>
            <a:off x="3639007" y="35420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B37D27C-15D8-749D-71E9-8DE54463A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392" y="3096301"/>
            <a:ext cx="3207661" cy="301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89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1002372"/>
                <a:ext cx="8286108" cy="5059363"/>
              </a:xfrm>
            </p:spPr>
            <p:txBody>
              <a:bodyPr/>
              <a:lstStyle/>
              <a:p>
                <a:pPr>
                  <a:buAutoNum type="arabicPeriod"/>
                </a:pPr>
                <a:r>
                  <a:rPr lang="en-US" sz="1800" dirty="0"/>
                  <a:t>Measure s-parameters of empty holder and when sample is present</a:t>
                </a:r>
                <a:endParaRPr lang="en-US" sz="1600" dirty="0"/>
              </a:p>
              <a:p>
                <a:pPr>
                  <a:buAutoNum type="arabicPeriod"/>
                </a:pPr>
                <a:r>
                  <a:rPr lang="en-US" sz="1800" dirty="0"/>
                  <a:t>Manipulate phases to realize phases of the garnet sample only</a:t>
                </a:r>
              </a:p>
              <a:p>
                <a:pPr>
                  <a:buAutoNum type="arabicPeriod"/>
                </a:pPr>
                <a:endParaRPr lang="en-US" sz="1800" dirty="0"/>
              </a:p>
              <a:p>
                <a:pPr>
                  <a:buAutoNum type="arabicPeriod"/>
                </a:pPr>
                <a:endParaRPr lang="en-US" sz="1800" dirty="0"/>
              </a:p>
              <a:p>
                <a:pPr>
                  <a:buAutoNum type="arabicPeriod"/>
                </a:pPr>
                <a:endParaRPr lang="en-US" sz="1800" dirty="0"/>
              </a:p>
              <a:p>
                <a:pPr>
                  <a:buAutoNum type="arabicPeriod"/>
                </a:pPr>
                <a:endParaRPr lang="en-US" sz="1800" dirty="0"/>
              </a:p>
              <a:p>
                <a:pPr>
                  <a:buAutoNum type="arabicPeriod"/>
                </a:pPr>
                <a:endParaRPr lang="en-US" sz="1800" dirty="0"/>
              </a:p>
              <a:p>
                <a:pPr>
                  <a:buAutoNum type="arabicPeriod"/>
                </a:pPr>
                <a:endParaRPr lang="en-US" sz="1800" dirty="0"/>
              </a:p>
              <a:p>
                <a:pPr>
                  <a:buAutoNum type="arabicPeriod"/>
                </a:pPr>
                <a:endParaRPr lang="en-US" sz="1800" dirty="0"/>
              </a:p>
              <a:p>
                <a:pPr>
                  <a:buAutoNum type="arabicPeriod"/>
                </a:pPr>
                <a:endParaRPr lang="en-US" sz="1800" dirty="0"/>
              </a:p>
              <a:p>
                <a:pPr>
                  <a:buAutoNum type="arabicPeriod"/>
                </a:pPr>
                <a:endParaRPr lang="en-US" sz="1800" dirty="0"/>
              </a:p>
              <a:p>
                <a:pPr>
                  <a:buAutoNum type="arabicPeriod"/>
                </a:pPr>
                <a:endParaRPr lang="en-US" sz="1800" dirty="0"/>
              </a:p>
              <a:p>
                <a:pPr>
                  <a:buAutoNum type="arabicPeriod"/>
                </a:pPr>
                <a:r>
                  <a:rPr lang="en-US" sz="1800" dirty="0"/>
                  <a:t>Use the Nicholson-Ross-Weir (NRW) method to calculate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  <a:endParaRPr lang="en-US" sz="2000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002372"/>
                <a:ext cx="8286108" cy="5059363"/>
              </a:xfrm>
              <a:blipFill>
                <a:blip r:embed="rId2"/>
                <a:stretch>
                  <a:fillRect l="-1545" t="-1566" b="-3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82574"/>
            <a:ext cx="8686800" cy="427877"/>
          </a:xfrm>
        </p:spPr>
        <p:txBody>
          <a:bodyPr/>
          <a:lstStyle/>
          <a:p>
            <a:r>
              <a:rPr lang="en-US" sz="1950" dirty="0"/>
              <a:t>Relative Permittivity and Permeability Measurements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Benjamin Gladwyn | </a:t>
            </a:r>
            <a:r>
              <a:rPr lang="en-US" sz="1200" dirty="0"/>
              <a:t>Wednesday Group Meeting</a:t>
            </a:r>
          </a:p>
          <a:p>
            <a:pPr>
              <a:defRPr/>
            </a:pP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31CB52-81C9-290B-00B6-34F54A2CAC5C}"/>
              </a:ext>
            </a:extLst>
          </p:cNvPr>
          <p:cNvSpPr/>
          <p:nvPr/>
        </p:nvSpPr>
        <p:spPr>
          <a:xfrm>
            <a:off x="1252113" y="1811263"/>
            <a:ext cx="1963510" cy="112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Phase of ½ inch sample + fittings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5D1E83-F15C-EFE9-CBD5-989769DD65D4}"/>
              </a:ext>
            </a:extLst>
          </p:cNvPr>
          <p:cNvSpPr/>
          <p:nvPr/>
        </p:nvSpPr>
        <p:spPr>
          <a:xfrm>
            <a:off x="3607504" y="1800016"/>
            <a:ext cx="2122719" cy="112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Phase of empty holder and fittings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08CCFC-6D9A-FD98-58E1-E68120FD7060}"/>
              </a:ext>
            </a:extLst>
          </p:cNvPr>
          <p:cNvSpPr/>
          <p:nvPr/>
        </p:nvSpPr>
        <p:spPr>
          <a:xfrm>
            <a:off x="6122104" y="1800016"/>
            <a:ext cx="1963510" cy="112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Calculated phase of ½ inch of air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6FA38C-48EE-FD6C-69CE-625B0168B0D7}"/>
                  </a:ext>
                </a:extLst>
              </p:cNvPr>
              <p:cNvSpPr txBox="1"/>
              <p:nvPr/>
            </p:nvSpPr>
            <p:spPr>
              <a:xfrm>
                <a:off x="3147130" y="2133538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6FA38C-48EE-FD6C-69CE-625B0168B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130" y="2133538"/>
                <a:ext cx="48282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397E7B-B860-9C9F-2103-9411EFB3F7DA}"/>
                  </a:ext>
                </a:extLst>
              </p:cNvPr>
              <p:cNvSpPr txBox="1"/>
              <p:nvPr/>
            </p:nvSpPr>
            <p:spPr>
              <a:xfrm>
                <a:off x="5684752" y="2144786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397E7B-B860-9C9F-2103-9411EFB3F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52" y="2144786"/>
                <a:ext cx="48282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CE19AF3-5674-DE70-A5AD-620D6B8691C3}"/>
              </a:ext>
            </a:extLst>
          </p:cNvPr>
          <p:cNvSpPr txBox="1"/>
          <p:nvPr/>
        </p:nvSpPr>
        <p:spPr>
          <a:xfrm>
            <a:off x="4266368" y="378430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C91E81-F180-7AB1-76A8-955571EA25D8}"/>
                  </a:ext>
                </a:extLst>
              </p:cNvPr>
              <p:cNvSpPr/>
              <p:nvPr/>
            </p:nvSpPr>
            <p:spPr>
              <a:xfrm>
                <a:off x="2236053" y="3487832"/>
                <a:ext cx="1963510" cy="11287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∘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C91E81-F180-7AB1-76A8-955571EA2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53" y="3487832"/>
                <a:ext cx="1963510" cy="11287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91759E-FFF8-7FF2-06EC-71E9E5E0B8F9}"/>
                  </a:ext>
                </a:extLst>
              </p:cNvPr>
              <p:cNvSpPr txBox="1"/>
              <p:nvPr/>
            </p:nvSpPr>
            <p:spPr>
              <a:xfrm>
                <a:off x="1753229" y="3750668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91759E-FFF8-7FF2-06EC-71E9E5E0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229" y="3750668"/>
                <a:ext cx="482824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993FA0F-35B9-CE92-035F-8E3944C52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5393" y="3187013"/>
            <a:ext cx="2458432" cy="238048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3515BC-37C2-E855-2ED8-C5287AC086D2}"/>
              </a:ext>
            </a:extLst>
          </p:cNvPr>
          <p:cNvCxnSpPr>
            <a:cxnSpLocks/>
          </p:cNvCxnSpPr>
          <p:nvPr/>
        </p:nvCxnSpPr>
        <p:spPr>
          <a:xfrm flipV="1">
            <a:off x="1677395" y="4199510"/>
            <a:ext cx="235743" cy="557212"/>
          </a:xfrm>
          <a:prstGeom prst="straightConnector1">
            <a:avLst/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7685552-528F-2A10-4910-B0BAAC755A3F}"/>
              </a:ext>
            </a:extLst>
          </p:cNvPr>
          <p:cNvSpPr txBox="1"/>
          <p:nvPr/>
        </p:nvSpPr>
        <p:spPr>
          <a:xfrm flipH="1">
            <a:off x="1252113" y="4754576"/>
            <a:ext cx="31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E80EE8-3034-7A8B-2F4A-15B160AB57BF}"/>
              </a:ext>
            </a:extLst>
          </p:cNvPr>
          <p:cNvCxnSpPr>
            <a:cxnSpLocks/>
          </p:cNvCxnSpPr>
          <p:nvPr/>
        </p:nvCxnSpPr>
        <p:spPr>
          <a:xfrm>
            <a:off x="1252113" y="3757032"/>
            <a:ext cx="499729" cy="150562"/>
          </a:xfrm>
          <a:prstGeom prst="straightConnector1">
            <a:avLst/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D2A4892-DE89-B120-1327-D61224628AA4}"/>
              </a:ext>
            </a:extLst>
          </p:cNvPr>
          <p:cNvSpPr txBox="1"/>
          <p:nvPr/>
        </p:nvSpPr>
        <p:spPr>
          <a:xfrm flipH="1">
            <a:off x="356095" y="3466723"/>
            <a:ext cx="31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Measurements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F7900-8638-E077-5994-40E1F6C53E59}"/>
              </a:ext>
            </a:extLst>
          </p:cNvPr>
          <p:cNvSpPr/>
          <p:nvPr/>
        </p:nvSpPr>
        <p:spPr>
          <a:xfrm>
            <a:off x="708929" y="3833392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02444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1002372"/>
                <a:ext cx="8286108" cy="50593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Using these phase manipulations the Nicholson-Ross-Weir Method correctly determines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 for the simulations.</a:t>
                </a:r>
              </a:p>
              <a:p>
                <a:r>
                  <a:rPr lang="en-US" sz="1800" dirty="0"/>
                  <a:t>Produces the following for measurements taken from the equipment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002372"/>
                <a:ext cx="8286108" cy="5059363"/>
              </a:xfrm>
              <a:blipFill>
                <a:blip r:embed="rId2"/>
                <a:stretch>
                  <a:fillRect l="-1692" t="-1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82574"/>
            <a:ext cx="8686800" cy="427877"/>
          </a:xfrm>
        </p:spPr>
        <p:txBody>
          <a:bodyPr/>
          <a:lstStyle/>
          <a:p>
            <a:r>
              <a:rPr lang="en-US" sz="1950" dirty="0"/>
              <a:t>Relative Permittivity and Permeability Measurements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Benjamin Gladwyn | </a:t>
            </a:r>
            <a:r>
              <a:rPr lang="en-US" sz="1200" dirty="0"/>
              <a:t>Wednesday Group Meeting</a:t>
            </a:r>
          </a:p>
          <a:p>
            <a:pPr>
              <a:defRPr/>
            </a:pP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1285A8D-5A87-B545-3CDA-7FCCE77B2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06" y="2021944"/>
            <a:ext cx="5386388" cy="403979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D0FFB5D-5AA0-88EB-88A9-BCBECC00DD68}"/>
              </a:ext>
            </a:extLst>
          </p:cNvPr>
          <p:cNvSpPr txBox="1">
            <a:spLocks/>
          </p:cNvSpPr>
          <p:nvPr/>
        </p:nvSpPr>
        <p:spPr>
          <a:xfrm>
            <a:off x="4572000" y="2655228"/>
            <a:ext cx="2524360" cy="33355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004C97"/>
                </a:solidFill>
                <a:latin typeface="Helvetica" charset="0"/>
                <a:ea typeface="Geneva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pPr algn="ctr"/>
            <a:r>
              <a:rPr lang="en-US" sz="1400" dirty="0"/>
              <a:t>Sample L74087BAN4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430337-2CA4-FBF6-58F2-CC7D768619B7}"/>
              </a:ext>
            </a:extLst>
          </p:cNvPr>
          <p:cNvSpPr/>
          <p:nvPr/>
        </p:nvSpPr>
        <p:spPr>
          <a:xfrm>
            <a:off x="7792721" y="4153905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?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5292B2-C9F3-05D5-928A-F5C36C657224}"/>
              </a:ext>
            </a:extLst>
          </p:cNvPr>
          <p:cNvCxnSpPr>
            <a:cxnSpLocks/>
          </p:cNvCxnSpPr>
          <p:nvPr/>
        </p:nvCxnSpPr>
        <p:spPr>
          <a:xfrm flipH="1">
            <a:off x="4171950" y="4615570"/>
            <a:ext cx="2793206" cy="153889"/>
          </a:xfrm>
          <a:prstGeom prst="straightConnector1">
            <a:avLst/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305EA2C-73FA-8C0A-9A4F-438F45038168}"/>
              </a:ext>
            </a:extLst>
          </p:cNvPr>
          <p:cNvSpPr txBox="1"/>
          <p:nvPr/>
        </p:nvSpPr>
        <p:spPr>
          <a:xfrm flipH="1">
            <a:off x="6965156" y="4426165"/>
            <a:ext cx="31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Negative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A50090A-DBCA-6BF1-5375-E9E174EE1FD0}"/>
              </a:ext>
            </a:extLst>
          </p:cNvPr>
          <p:cNvCxnSpPr>
            <a:cxnSpLocks/>
          </p:cNvCxnSpPr>
          <p:nvPr/>
        </p:nvCxnSpPr>
        <p:spPr>
          <a:xfrm flipH="1" flipV="1">
            <a:off x="6607649" y="4245240"/>
            <a:ext cx="443179" cy="216442"/>
          </a:xfrm>
          <a:prstGeom prst="straightConnector1">
            <a:avLst/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780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1002372"/>
                <a:ext cx="8286108" cy="50593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Loss quantified with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1−(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 Comparison of the samples (one from each batch) on different days we see the same trend, just with a different calibration.</a:t>
                </a: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002372"/>
                <a:ext cx="8286108" cy="5059363"/>
              </a:xfrm>
              <a:blipFill>
                <a:blip r:embed="rId2"/>
                <a:stretch>
                  <a:fillRect l="-1692" t="-1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82574"/>
            <a:ext cx="8686800" cy="427877"/>
          </a:xfrm>
        </p:spPr>
        <p:txBody>
          <a:bodyPr/>
          <a:lstStyle/>
          <a:p>
            <a:r>
              <a:rPr lang="en-US" sz="1950" dirty="0"/>
              <a:t>Loss Measurements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Benjamin Gladwyn | </a:t>
            </a:r>
            <a:r>
              <a:rPr lang="en-US" sz="1200" dirty="0"/>
              <a:t>Wednesday Group Meeting</a:t>
            </a:r>
          </a:p>
          <a:p>
            <a:pPr>
              <a:defRPr/>
            </a:pP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A094BF-D74E-8C81-ED82-724EC5EB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81" y="1753293"/>
            <a:ext cx="4307681" cy="3230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C3CCC4-7D4A-A11C-509E-B9BE55C78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340" y="1753292"/>
            <a:ext cx="4307681" cy="32307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E08193-BBC2-8CBA-2420-5DAB6A9EA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41" r="95735" b="31402"/>
          <a:stretch/>
        </p:blipFill>
        <p:spPr>
          <a:xfrm>
            <a:off x="4418634" y="2861071"/>
            <a:ext cx="183736" cy="1135856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E2C1067-E12C-A834-ACA8-6837056D9C64}"/>
              </a:ext>
            </a:extLst>
          </p:cNvPr>
          <p:cNvSpPr txBox="1">
            <a:spLocks/>
          </p:cNvSpPr>
          <p:nvPr/>
        </p:nvSpPr>
        <p:spPr>
          <a:xfrm>
            <a:off x="1245641" y="5079691"/>
            <a:ext cx="2524360" cy="33355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004C97"/>
                </a:solidFill>
                <a:latin typeface="Helvetica" charset="0"/>
                <a:ea typeface="Geneva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pPr algn="ctr"/>
            <a:r>
              <a:rPr lang="en-US" sz="1400" dirty="0"/>
              <a:t>07/10/2023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1557C16-67FC-DE29-070A-F0E15AAAB664}"/>
              </a:ext>
            </a:extLst>
          </p:cNvPr>
          <p:cNvSpPr txBox="1">
            <a:spLocks/>
          </p:cNvSpPr>
          <p:nvPr/>
        </p:nvSpPr>
        <p:spPr>
          <a:xfrm>
            <a:off x="5374001" y="5079690"/>
            <a:ext cx="2524360" cy="33355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004C97"/>
                </a:solidFill>
                <a:latin typeface="Helvetica" charset="0"/>
                <a:ea typeface="Geneva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pPr algn="ctr"/>
            <a:r>
              <a:rPr lang="en-US" sz="1400" dirty="0"/>
              <a:t>07/11/2023</a:t>
            </a:r>
          </a:p>
        </p:txBody>
      </p:sp>
    </p:spTree>
    <p:extLst>
      <p:ext uri="{BB962C8B-B14F-4D97-AF65-F5344CB8AC3E}">
        <p14:creationId xmlns:p14="http://schemas.microsoft.com/office/powerpoint/2010/main" val="1898168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1" y="1002372"/>
            <a:ext cx="8286108" cy="50593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07/10/2023 – 2 different samples of each batch measured</a:t>
            </a:r>
          </a:p>
          <a:p>
            <a:pPr marL="0" indent="0">
              <a:buNone/>
            </a:pPr>
            <a:r>
              <a:rPr lang="en-US" sz="1800" dirty="0"/>
              <a:t>07/11/2023 – 3 different samples of each batch measured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No discernible differences between the batches, only between samples.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82574"/>
            <a:ext cx="8686800" cy="427877"/>
          </a:xfrm>
        </p:spPr>
        <p:txBody>
          <a:bodyPr/>
          <a:lstStyle/>
          <a:p>
            <a:r>
              <a:rPr lang="en-US" sz="1950" dirty="0"/>
              <a:t>Loss Measurements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Benjamin Gladwyn | </a:t>
            </a:r>
            <a:r>
              <a:rPr lang="en-US" sz="1200" dirty="0"/>
              <a:t>Wednesday Group Meeting</a:t>
            </a:r>
          </a:p>
          <a:p>
            <a:pPr>
              <a:defRPr/>
            </a:pP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E2C1067-E12C-A834-ACA8-6837056D9C64}"/>
              </a:ext>
            </a:extLst>
          </p:cNvPr>
          <p:cNvSpPr txBox="1">
            <a:spLocks/>
          </p:cNvSpPr>
          <p:nvPr/>
        </p:nvSpPr>
        <p:spPr>
          <a:xfrm>
            <a:off x="1245641" y="5079691"/>
            <a:ext cx="2524360" cy="33355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004C97"/>
                </a:solidFill>
                <a:latin typeface="Helvetica" charset="0"/>
                <a:ea typeface="Geneva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pPr algn="ctr"/>
            <a:r>
              <a:rPr lang="en-US" sz="1400" dirty="0"/>
              <a:t>07/10/2023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1557C16-67FC-DE29-070A-F0E15AAAB664}"/>
              </a:ext>
            </a:extLst>
          </p:cNvPr>
          <p:cNvSpPr txBox="1">
            <a:spLocks/>
          </p:cNvSpPr>
          <p:nvPr/>
        </p:nvSpPr>
        <p:spPr>
          <a:xfrm>
            <a:off x="5374001" y="5079690"/>
            <a:ext cx="2524360" cy="33355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004C97"/>
                </a:solidFill>
                <a:latin typeface="Helvetica" charset="0"/>
                <a:ea typeface="Geneva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pPr algn="ctr"/>
            <a:r>
              <a:rPr lang="en-US" sz="1400" dirty="0"/>
              <a:t>07/11/2023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F1A30-CE41-52A0-E18A-6EDC7F25A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62" y="1753290"/>
            <a:ext cx="4307681" cy="32307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E08193-BBC2-8CBA-2420-5DAB6A9EA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41" r="95735" b="31402"/>
          <a:stretch/>
        </p:blipFill>
        <p:spPr>
          <a:xfrm>
            <a:off x="4418634" y="2861071"/>
            <a:ext cx="183736" cy="11358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12E67E-8EE3-7C87-351A-10C9BB351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81" y="1753291"/>
            <a:ext cx="4307681" cy="323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58037"/>
      </p:ext>
    </p:extLst>
  </p:cSld>
  <p:clrMapOvr>
    <a:masterClrMapping/>
  </p:clrMapOvr>
</p:sld>
</file>

<file path=ppt/theme/theme1.xml><?xml version="1.0" encoding="utf-8"?>
<a:theme xmlns:a="http://schemas.openxmlformats.org/drawingml/2006/main" name="Fermilab_PPT_090815">
  <a:themeElements>
    <a:clrScheme name="Fermilab 1">
      <a:dk1>
        <a:srgbClr val="003087"/>
      </a:dk1>
      <a:lt1>
        <a:srgbClr val="FFFFFF"/>
      </a:lt1>
      <a:dk2>
        <a:srgbClr val="00308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50505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3" id="{EB96F61D-0660-9747-A675-216FF6C86284}" vid="{11929733-D318-6344-B1CB-9B297CDC1F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43C550AAA18B48850E099350B14818" ma:contentTypeVersion="15" ma:contentTypeDescription="Create a new document." ma:contentTypeScope="" ma:versionID="9e61235c94c8de6546715389c4db47d3">
  <xsd:schema xmlns:xsd="http://www.w3.org/2001/XMLSchema" xmlns:xs="http://www.w3.org/2001/XMLSchema" xmlns:p="http://schemas.microsoft.com/office/2006/metadata/properties" xmlns:ns3="2b31d6fa-8dac-489b-bcbb-bea5511472d5" xmlns:ns4="8ffedabf-644f-4a8f-a491-827af834d7e6" targetNamespace="http://schemas.microsoft.com/office/2006/metadata/properties" ma:root="true" ma:fieldsID="76f17d78e3a5afead088c0bd9d037f73" ns3:_="" ns4:_="">
    <xsd:import namespace="2b31d6fa-8dac-489b-bcbb-bea5511472d5"/>
    <xsd:import namespace="8ffedabf-644f-4a8f-a491-827af834d7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31d6fa-8dac-489b-bcbb-bea5511472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edabf-644f-4a8f-a491-827af834d7e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b31d6fa-8dac-489b-bcbb-bea5511472d5" xsi:nil="true"/>
  </documentManagement>
</p:properties>
</file>

<file path=customXml/itemProps1.xml><?xml version="1.0" encoding="utf-8"?>
<ds:datastoreItem xmlns:ds="http://schemas.openxmlformats.org/officeDocument/2006/customXml" ds:itemID="{67DA2C8E-BA40-43DA-A17C-BDB7B64089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31d6fa-8dac-489b-bcbb-bea5511472d5"/>
    <ds:schemaRef ds:uri="8ffedabf-644f-4a8f-a491-827af834d7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AB5419-49C1-4A8E-85A9-2174AA3626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19DB81-2952-440D-879F-4E79859FF4E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8ffedabf-644f-4a8f-a491-827af834d7e6"/>
    <ds:schemaRef ds:uri="http://purl.org/dc/elements/1.1/"/>
    <ds:schemaRef ds:uri="http://schemas.microsoft.com/office/2006/metadata/properties"/>
    <ds:schemaRef ds:uri="2b31d6fa-8dac-489b-bcbb-bea5511472d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FNAL_PowerPoint_4x3-seasons_052121</Template>
  <TotalTime>51</TotalTime>
  <Words>290</Words>
  <Application>Microsoft Office PowerPoint</Application>
  <PresentationFormat>On-screen Show (4:3)</PresentationFormat>
  <Paragraphs>81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 Math</vt:lpstr>
      <vt:lpstr>Helvetica</vt:lpstr>
      <vt:lpstr>Fermilab_PPT_090815</vt:lpstr>
      <vt:lpstr>PowerPoint Presentation</vt:lpstr>
      <vt:lpstr>Relative Permittivity and Permeability Measurements</vt:lpstr>
      <vt:lpstr>Relative Permittivity and Permeability Measurements</vt:lpstr>
      <vt:lpstr>Relative Permittivity and Permeability Measurements</vt:lpstr>
      <vt:lpstr>Loss Measurements</vt:lpstr>
      <vt:lpstr>Loss Measurements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Gladwyn</dc:creator>
  <cp:lastModifiedBy>Benjamin Gladwyn</cp:lastModifiedBy>
  <cp:revision>2</cp:revision>
  <cp:lastPrinted>2014-01-20T19:40:21Z</cp:lastPrinted>
  <dcterms:created xsi:type="dcterms:W3CDTF">2023-07-12T15:12:46Z</dcterms:created>
  <dcterms:modified xsi:type="dcterms:W3CDTF">2023-07-12T16:04:11Z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0x0101009843C550AAA18B48850E099350B14818</vt:lpwstr>
  </property>
</Properties>
</file>